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69" r:id="rId4"/>
    <p:sldId id="268" r:id="rId5"/>
    <p:sldId id="258" r:id="rId6"/>
    <p:sldId id="259" r:id="rId7"/>
    <p:sldId id="274" r:id="rId8"/>
    <p:sldId id="267" r:id="rId9"/>
    <p:sldId id="260" r:id="rId10"/>
    <p:sldId id="261" r:id="rId11"/>
    <p:sldId id="271" r:id="rId12"/>
    <p:sldId id="273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8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5C2B3-619B-44B5-9EE8-48A3EAA023B8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A86B-EA8E-4ECE-822E-6AD5EA03A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0F3807-412D-4EEB-BAE1-8A13507F0F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D85CB7-514F-42BE-A0F4-97A6F10374F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6AE2A3-901D-405C-9CBB-9DFA0E6E3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772400" cy="2259682"/>
          </a:xfrm>
        </p:spPr>
        <p:txBody>
          <a:bodyPr>
            <a:noAutofit/>
          </a:bodyPr>
          <a:lstStyle/>
          <a:p>
            <a:r>
              <a:rPr lang="ru-RU" sz="5000" b="1" dirty="0" smtClean="0"/>
              <a:t>Межрегиональная электронная </a:t>
            </a:r>
            <a:r>
              <a:rPr lang="ru-RU" sz="5000" dirty="0" err="1" smtClean="0"/>
              <a:t>торговАЯ</a:t>
            </a:r>
            <a:r>
              <a:rPr lang="ru-RU" sz="5000" dirty="0" smtClean="0"/>
              <a:t> </a:t>
            </a:r>
            <a:r>
              <a:rPr lang="ru-RU" sz="5000" b="1" dirty="0" smtClean="0"/>
              <a:t>сервисная система</a:t>
            </a:r>
            <a:endParaRPr lang="ru-RU" sz="5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509120"/>
            <a:ext cx="5114778" cy="1101248"/>
          </a:xfrm>
        </p:spPr>
        <p:txBody>
          <a:bodyPr/>
          <a:lstStyle/>
          <a:p>
            <a:r>
              <a:rPr lang="ru-RU" dirty="0" smtClean="0"/>
              <a:t>Фефилов Алексей Николаевич</a:t>
            </a:r>
          </a:p>
          <a:p>
            <a:r>
              <a:rPr lang="ru-RU" dirty="0" smtClean="0"/>
              <a:t>+7 922 208 9449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59216" cy="588680"/>
          </a:xfrm>
        </p:spPr>
        <p:txBody>
          <a:bodyPr>
            <a:normAutofit/>
          </a:bodyPr>
          <a:lstStyle/>
          <a:p>
            <a:r>
              <a:rPr lang="ru-RU" dirty="0" smtClean="0"/>
              <a:t>Рынок потребностей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268760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rgbClr val="002060"/>
                </a:solidFill>
              </a:rPr>
              <a:t>  Строительные  материалы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b="0" dirty="0" smtClean="0">
                <a:solidFill>
                  <a:srgbClr val="002060"/>
                </a:solidFill>
              </a:rPr>
              <a:t>Производственные  инструменты</a:t>
            </a:r>
            <a:r>
              <a:rPr lang="ru-RU" dirty="0" smtClean="0">
                <a:solidFill>
                  <a:srgbClr val="002060"/>
                </a:solidFill>
              </a:rPr>
              <a:t>, метизы, комплектующие</a:t>
            </a:r>
          </a:p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Химическая продукция, краски, клеи</a:t>
            </a:r>
          </a:p>
          <a:p>
            <a:pPr>
              <a:buFont typeface="Arial" pitchFamily="34" charset="0"/>
              <a:buChar char="•"/>
            </a:pPr>
            <a:r>
              <a:rPr lang="ru-RU" b="0" dirty="0">
                <a:solidFill>
                  <a:srgbClr val="002060"/>
                </a:solidFill>
              </a:rPr>
              <a:t> </a:t>
            </a:r>
            <a:r>
              <a:rPr lang="ru-RU" b="0" dirty="0" smtClean="0">
                <a:solidFill>
                  <a:srgbClr val="002060"/>
                </a:solidFill>
              </a:rPr>
              <a:t> Медицинские  расходные материалы , медикаменты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Корма, п</a:t>
            </a:r>
            <a:r>
              <a:rPr lang="ru-RU" b="0" dirty="0" smtClean="0">
                <a:solidFill>
                  <a:srgbClr val="002060"/>
                </a:solidFill>
              </a:rPr>
              <a:t>родукты питания, напитки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Одежда, обувь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Запасные части к технике и транспорту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Бытовая техника  и оборудование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Топливо, уголь, дрова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Электрические  товары и комплектующие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Посуда, хозяйственные товары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Резинотехническая продукция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Пластмассовые изделия и пластики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Мебель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5661248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cs typeface="Times New Roman" pitchFamily="18" charset="0"/>
              </a:rPr>
              <a:t>57 000 предприятий Свердловской области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r>
              <a:rPr lang="ru-RU" dirty="0" smtClean="0"/>
              <a:t>Рынок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91264" cy="4846320"/>
          </a:xfrm>
        </p:spPr>
        <p:txBody>
          <a:bodyPr/>
          <a:lstStyle/>
          <a:p>
            <a:r>
              <a:rPr lang="ru-RU" dirty="0" smtClean="0"/>
              <a:t>Существующая ёмкость рынка </a:t>
            </a:r>
          </a:p>
          <a:p>
            <a:pPr lvl="1"/>
            <a:r>
              <a:rPr lang="ru-RU" sz="2100" dirty="0" smtClean="0"/>
              <a:t>Розничный оборот Екатеринбурга 350 млрд. руб.</a:t>
            </a:r>
          </a:p>
          <a:p>
            <a:pPr lvl="1"/>
            <a:r>
              <a:rPr lang="ru-RU" sz="2000" dirty="0" smtClean="0"/>
              <a:t> 21 агломерация и город – миллионер по России </a:t>
            </a:r>
          </a:p>
          <a:p>
            <a:pPr lvl="1"/>
            <a:r>
              <a:rPr lang="ru-RU" sz="2000" dirty="0" smtClean="0"/>
              <a:t> государственные закупки, торги  - 5 площадок</a:t>
            </a:r>
          </a:p>
          <a:p>
            <a:pPr lvl="1">
              <a:buNone/>
            </a:pPr>
            <a:endParaRPr lang="ru-RU" sz="1400" dirty="0" smtClean="0"/>
          </a:p>
          <a:p>
            <a:r>
              <a:rPr lang="ru-RU" dirty="0" smtClean="0"/>
              <a:t>Ассоциация электронных площадок</a:t>
            </a:r>
          </a:p>
          <a:p>
            <a:pPr lvl="1"/>
            <a:r>
              <a:rPr lang="ru-RU" dirty="0" smtClean="0"/>
              <a:t>Объем торгов 8 трлн. рублей </a:t>
            </a:r>
            <a:r>
              <a:rPr lang="en-US" sz="1600" dirty="0" smtClean="0"/>
              <a:t>http://www.pravo.ru/news/view/39985/</a:t>
            </a:r>
            <a:endParaRPr lang="ru-RU" dirty="0" smtClean="0"/>
          </a:p>
          <a:p>
            <a:pPr lvl="1"/>
            <a:endParaRPr lang="ru-RU" dirty="0" smtClean="0"/>
          </a:p>
          <a:p>
            <a:r>
              <a:rPr lang="ru-RU" dirty="0" smtClean="0"/>
              <a:t>Доля рынка электронных сделок 15 %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ru-RU" dirty="0" smtClean="0"/>
              <a:t>Финансирование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r>
              <a:rPr lang="ru-RU" dirty="0" smtClean="0"/>
              <a:t>Объем требуемого финансирования: </a:t>
            </a:r>
          </a:p>
          <a:p>
            <a:pPr lvl="1"/>
            <a:r>
              <a:rPr lang="ru-RU" sz="2000" smtClean="0"/>
              <a:t>150 </a:t>
            </a:r>
            <a:r>
              <a:rPr lang="ru-RU" sz="2000" dirty="0" smtClean="0"/>
              <a:t>млн.  рублей</a:t>
            </a:r>
          </a:p>
          <a:p>
            <a:r>
              <a:rPr lang="ru-RU" dirty="0" smtClean="0"/>
              <a:t>Назначение финансирования:</a:t>
            </a:r>
          </a:p>
          <a:p>
            <a:pPr lvl="1"/>
            <a:r>
              <a:rPr lang="ru-RU" sz="2000" dirty="0" smtClean="0"/>
              <a:t>Разработка идентификации и криптозащиты</a:t>
            </a:r>
          </a:p>
          <a:p>
            <a:pPr lvl="1"/>
            <a:r>
              <a:rPr lang="ru-RU" sz="2000" dirty="0" smtClean="0"/>
              <a:t>Разработка платежного сервиса</a:t>
            </a:r>
          </a:p>
          <a:p>
            <a:pPr lvl="1"/>
            <a:r>
              <a:rPr lang="ru-RU" sz="2000" dirty="0" smtClean="0"/>
              <a:t>Разработка модуля приема - выдачи товарных позиций</a:t>
            </a:r>
          </a:p>
          <a:p>
            <a:pPr lvl="1"/>
            <a:r>
              <a:rPr lang="ru-RU" sz="2000" dirty="0" smtClean="0"/>
              <a:t>Маркетинг</a:t>
            </a:r>
            <a:endParaRPr lang="en-US" sz="2000" dirty="0" smtClean="0"/>
          </a:p>
          <a:p>
            <a:r>
              <a:rPr lang="ru-RU" dirty="0" smtClean="0"/>
              <a:t>Источники финансирования: </a:t>
            </a:r>
            <a:r>
              <a:rPr lang="ru-RU" sz="2400" dirty="0" smtClean="0"/>
              <a:t>гранты, инвесторы </a:t>
            </a:r>
            <a:endParaRPr lang="ru-RU" dirty="0" smtClean="0"/>
          </a:p>
          <a:p>
            <a:r>
              <a:rPr lang="ru-RU" dirty="0" smtClean="0"/>
              <a:t>Период выхода на самоокупаемость: </a:t>
            </a:r>
            <a:r>
              <a:rPr lang="ru-RU" sz="2400" dirty="0" smtClean="0"/>
              <a:t>3 года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Значимость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Экономическая безопасность участников</a:t>
            </a:r>
          </a:p>
          <a:p>
            <a:r>
              <a:rPr lang="ru-RU" sz="3600" dirty="0" smtClean="0"/>
              <a:t> Удобство межрегиональных поставок</a:t>
            </a:r>
          </a:p>
          <a:p>
            <a:r>
              <a:rPr lang="ru-RU" sz="3600" dirty="0" smtClean="0"/>
              <a:t> Международная услуга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Межрегиональная электронная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торговая  сервисная система</a:t>
            </a:r>
          </a:p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Фефилов Алексей Николаевич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+7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963 440 19 10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AlexeyNF@mail.ru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Skype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AlexeyNF1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632848" cy="4525963"/>
          </a:xfrm>
        </p:spPr>
        <p:txBody>
          <a:bodyPr/>
          <a:lstStyle/>
          <a:p>
            <a:r>
              <a:rPr lang="ru-RU" dirty="0" smtClean="0"/>
              <a:t>Гарантирование  удаленных сделок на внебиржевом рынке </a:t>
            </a:r>
          </a:p>
          <a:p>
            <a:r>
              <a:rPr lang="ru-RU" dirty="0" smtClean="0"/>
              <a:t>Купля и продажа не биржевых товаров</a:t>
            </a:r>
          </a:p>
          <a:p>
            <a:pPr lvl="1"/>
            <a:r>
              <a:rPr lang="ru-RU" dirty="0" smtClean="0"/>
              <a:t>Широкая номенклатура</a:t>
            </a:r>
          </a:p>
          <a:p>
            <a:pPr lvl="1"/>
            <a:r>
              <a:rPr lang="ru-RU" dirty="0" smtClean="0"/>
              <a:t>Много участников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Есть единая учетная финансовая система</a:t>
            </a:r>
          </a:p>
          <a:p>
            <a:pPr lvl="1"/>
            <a:r>
              <a:rPr lang="ru-RU" dirty="0" smtClean="0"/>
              <a:t>Нет единой учетной товарной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Единая межрегиональная торговая сервисная система</a:t>
            </a:r>
            <a:endParaRPr lang="ru-RU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23528" y="162880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Распределенные складские пункты</a:t>
            </a:r>
            <a:br>
              <a:rPr lang="ru-RU" dirty="0" smtClean="0"/>
            </a:br>
            <a:r>
              <a:rPr lang="ru-RU" sz="2000" dirty="0" smtClean="0"/>
              <a:t>объединение в единую </a:t>
            </a:r>
            <a:r>
              <a:rPr lang="ru-RU" sz="2000" dirty="0" err="1" smtClean="0"/>
              <a:t>учетно</a:t>
            </a:r>
            <a:r>
              <a:rPr lang="ru-RU" sz="2000" dirty="0" smtClean="0"/>
              <a:t> - расчетную сеть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  <p:grpSp>
        <p:nvGrpSpPr>
          <p:cNvPr id="56" name="Группа 55"/>
          <p:cNvGrpSpPr/>
          <p:nvPr/>
        </p:nvGrpSpPr>
        <p:grpSpPr>
          <a:xfrm>
            <a:off x="323528" y="2492896"/>
            <a:ext cx="7776864" cy="3325442"/>
            <a:chOff x="323528" y="2492896"/>
            <a:chExt cx="7776864" cy="3325442"/>
          </a:xfrm>
        </p:grpSpPr>
        <p:grpSp>
          <p:nvGrpSpPr>
            <p:cNvPr id="3" name="Группа 40"/>
            <p:cNvGrpSpPr/>
            <p:nvPr/>
          </p:nvGrpSpPr>
          <p:grpSpPr>
            <a:xfrm>
              <a:off x="323528" y="4869160"/>
              <a:ext cx="7776864" cy="949178"/>
              <a:chOff x="539552" y="5726719"/>
              <a:chExt cx="7776864" cy="949178"/>
            </a:xfrm>
          </p:grpSpPr>
          <p:grpSp>
            <p:nvGrpSpPr>
              <p:cNvPr id="5" name="Группа 13"/>
              <p:cNvGrpSpPr/>
              <p:nvPr/>
            </p:nvGrpSpPr>
            <p:grpSpPr>
              <a:xfrm>
                <a:off x="539552" y="5733256"/>
                <a:ext cx="1512168" cy="942641"/>
                <a:chOff x="1637928" y="2971800"/>
                <a:chExt cx="2376264" cy="1130213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1637928" y="3769895"/>
                  <a:ext cx="2376264" cy="33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dirty="0" smtClean="0"/>
                    <a:t>Склад ЕМЭТСС </a:t>
                  </a:r>
                  <a:endParaRPr lang="ru-RU" sz="1200" dirty="0"/>
                </a:p>
              </p:txBody>
            </p:sp>
            <p:sp>
              <p:nvSpPr>
                <p:cNvPr id="16" name="Управляющая кнопка: домой 15">
                  <a:hlinkClick r:id="" action="ppaction://hlinkshowjump?jump=firstslide" highlightClick="1"/>
                </p:cNvPr>
                <p:cNvSpPr/>
                <p:nvPr/>
              </p:nvSpPr>
              <p:spPr>
                <a:xfrm>
                  <a:off x="2514600" y="2971800"/>
                  <a:ext cx="762000" cy="762000"/>
                </a:xfrm>
                <a:prstGeom prst="actionButtonHom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" name="Группа 25"/>
              <p:cNvGrpSpPr/>
              <p:nvPr/>
            </p:nvGrpSpPr>
            <p:grpSpPr>
              <a:xfrm>
                <a:off x="1835696" y="5733256"/>
                <a:ext cx="1512168" cy="942641"/>
                <a:chOff x="1637928" y="2971800"/>
                <a:chExt cx="2376264" cy="1130213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1637928" y="3769895"/>
                  <a:ext cx="2376264" cy="33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dirty="0" smtClean="0"/>
                    <a:t>Склад ЕМЭТСС </a:t>
                  </a:r>
                  <a:endParaRPr lang="ru-RU" sz="1200" dirty="0"/>
                </a:p>
              </p:txBody>
            </p:sp>
            <p:sp>
              <p:nvSpPr>
                <p:cNvPr id="28" name="Управляющая кнопка: домой 27">
                  <a:hlinkClick r:id="" action="ppaction://hlinkshowjump?jump=firstslide" highlightClick="1"/>
                </p:cNvPr>
                <p:cNvSpPr/>
                <p:nvPr/>
              </p:nvSpPr>
              <p:spPr>
                <a:xfrm>
                  <a:off x="2514600" y="2971800"/>
                  <a:ext cx="762000" cy="762000"/>
                </a:xfrm>
                <a:prstGeom prst="actionButtonHom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28"/>
              <p:cNvGrpSpPr/>
              <p:nvPr/>
            </p:nvGrpSpPr>
            <p:grpSpPr>
              <a:xfrm>
                <a:off x="3131840" y="5733256"/>
                <a:ext cx="1512168" cy="942641"/>
                <a:chOff x="1637928" y="2971800"/>
                <a:chExt cx="2376264" cy="1130213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1637928" y="3769895"/>
                  <a:ext cx="2376264" cy="33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dirty="0" smtClean="0"/>
                    <a:t>Склад ЕМЭТСС </a:t>
                  </a:r>
                  <a:endParaRPr lang="ru-RU" sz="1200" dirty="0"/>
                </a:p>
              </p:txBody>
            </p:sp>
            <p:sp>
              <p:nvSpPr>
                <p:cNvPr id="31" name="Управляющая кнопка: домой 30">
                  <a:hlinkClick r:id="" action="ppaction://hlinkshowjump?jump=firstslide" highlightClick="1"/>
                </p:cNvPr>
                <p:cNvSpPr/>
                <p:nvPr/>
              </p:nvSpPr>
              <p:spPr>
                <a:xfrm>
                  <a:off x="2514600" y="2971800"/>
                  <a:ext cx="762000" cy="762000"/>
                </a:xfrm>
                <a:prstGeom prst="actionButtonHom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31"/>
              <p:cNvGrpSpPr/>
              <p:nvPr/>
            </p:nvGrpSpPr>
            <p:grpSpPr>
              <a:xfrm>
                <a:off x="4355976" y="5726719"/>
                <a:ext cx="1512168" cy="942641"/>
                <a:chOff x="1637928" y="2971800"/>
                <a:chExt cx="2376264" cy="1130213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1637928" y="3769895"/>
                  <a:ext cx="2376264" cy="33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dirty="0" smtClean="0"/>
                    <a:t>Склад ЕМЭТСС </a:t>
                  </a:r>
                  <a:endParaRPr lang="ru-RU" sz="1200" dirty="0"/>
                </a:p>
              </p:txBody>
            </p:sp>
            <p:sp>
              <p:nvSpPr>
                <p:cNvPr id="34" name="Управляющая кнопка: домой 33">
                  <a:hlinkClick r:id="" action="ppaction://hlinkshowjump?jump=firstslide" highlightClick="1"/>
                </p:cNvPr>
                <p:cNvSpPr/>
                <p:nvPr/>
              </p:nvSpPr>
              <p:spPr>
                <a:xfrm>
                  <a:off x="2514600" y="2971800"/>
                  <a:ext cx="762000" cy="762000"/>
                </a:xfrm>
                <a:prstGeom prst="actionButtonHom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" name="Группа 34"/>
              <p:cNvGrpSpPr/>
              <p:nvPr/>
            </p:nvGrpSpPr>
            <p:grpSpPr>
              <a:xfrm>
                <a:off x="5652120" y="5726719"/>
                <a:ext cx="1512168" cy="942641"/>
                <a:chOff x="1637928" y="2971800"/>
                <a:chExt cx="2376264" cy="1130213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637928" y="3769895"/>
                  <a:ext cx="2376264" cy="33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dirty="0" smtClean="0"/>
                    <a:t>Склад ЕМЭТСС </a:t>
                  </a:r>
                  <a:endParaRPr lang="ru-RU" sz="1200" dirty="0"/>
                </a:p>
              </p:txBody>
            </p:sp>
            <p:sp>
              <p:nvSpPr>
                <p:cNvPr id="37" name="Управляющая кнопка: домой 36">
                  <a:hlinkClick r:id="" action="ppaction://hlinkshowjump?jump=firstslide" highlightClick="1"/>
                </p:cNvPr>
                <p:cNvSpPr/>
                <p:nvPr/>
              </p:nvSpPr>
              <p:spPr>
                <a:xfrm>
                  <a:off x="2514600" y="2971800"/>
                  <a:ext cx="762000" cy="762000"/>
                </a:xfrm>
                <a:prstGeom prst="actionButtonHom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37"/>
              <p:cNvGrpSpPr/>
              <p:nvPr/>
            </p:nvGrpSpPr>
            <p:grpSpPr>
              <a:xfrm>
                <a:off x="6804248" y="5726719"/>
                <a:ext cx="1512168" cy="942641"/>
                <a:chOff x="1637928" y="2971800"/>
                <a:chExt cx="2376264" cy="1130213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1637928" y="3769895"/>
                  <a:ext cx="2376264" cy="33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dirty="0" smtClean="0"/>
                    <a:t>Склад ЕМЭТСС </a:t>
                  </a:r>
                  <a:endParaRPr lang="ru-RU" sz="1200" dirty="0"/>
                </a:p>
              </p:txBody>
            </p:sp>
            <p:sp>
              <p:nvSpPr>
                <p:cNvPr id="40" name="Управляющая кнопка: домой 39">
                  <a:hlinkClick r:id="" action="ppaction://hlinkshowjump?jump=firstslide" highlightClick="1"/>
                </p:cNvPr>
                <p:cNvSpPr/>
                <p:nvPr/>
              </p:nvSpPr>
              <p:spPr>
                <a:xfrm>
                  <a:off x="2514600" y="2971800"/>
                  <a:ext cx="762000" cy="762000"/>
                </a:xfrm>
                <a:prstGeom prst="actionButtonHom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1" name="Группа 41"/>
            <p:cNvGrpSpPr/>
            <p:nvPr/>
          </p:nvGrpSpPr>
          <p:grpSpPr>
            <a:xfrm>
              <a:off x="2483768" y="2492896"/>
              <a:ext cx="3168352" cy="1800200"/>
              <a:chOff x="2286000" y="1016977"/>
              <a:chExt cx="2590800" cy="1954823"/>
            </a:xfrm>
          </p:grpSpPr>
          <p:sp>
            <p:nvSpPr>
              <p:cNvPr id="43" name="Скругленный прямоугольник 42"/>
              <p:cNvSpPr/>
              <p:nvPr/>
            </p:nvSpPr>
            <p:spPr>
              <a:xfrm>
                <a:off x="2286000" y="1600200"/>
                <a:ext cx="1295400" cy="137160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>
                    <a:solidFill>
                      <a:schemeClr val="tx1"/>
                    </a:solidFill>
                  </a:rPr>
                  <a:t>Учетная система</a:t>
                </a: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3581400" y="1600199"/>
                <a:ext cx="1295400" cy="13716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>
                    <a:solidFill>
                      <a:schemeClr val="tx1"/>
                    </a:solidFill>
                  </a:rPr>
                  <a:t>Расчетная система</a:t>
                </a: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Прямоугольник с двумя скругленными соседними углами 44"/>
              <p:cNvSpPr/>
              <p:nvPr/>
            </p:nvSpPr>
            <p:spPr>
              <a:xfrm>
                <a:off x="2286000" y="1016977"/>
                <a:ext cx="2590800" cy="762000"/>
              </a:xfrm>
              <a:prstGeom prst="round2Same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b="1" dirty="0" smtClean="0">
                    <a:solidFill>
                      <a:schemeClr val="bg1"/>
                    </a:solidFill>
                  </a:rPr>
                  <a:t>ЕМЭТСС</a:t>
                </a:r>
                <a:endParaRPr lang="ru-RU" sz="8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2" name="Прямая соединительная линия 31"/>
            <p:cNvCxnSpPr>
              <a:stCxn id="16" idx="3"/>
            </p:cNvCxnSpPr>
            <p:nvPr/>
          </p:nvCxnSpPr>
          <p:spPr>
            <a:xfrm rot="16200000" flipV="1">
              <a:off x="900449" y="4652280"/>
              <a:ext cx="438585" cy="82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37"/>
            <p:cNvCxnSpPr>
              <a:endCxn id="40" idx="3"/>
            </p:cNvCxnSpPr>
            <p:nvPr/>
          </p:nvCxnSpPr>
          <p:spPr>
            <a:xfrm>
              <a:off x="1115616" y="4437112"/>
              <a:ext cx="6272945" cy="43204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Прямая соединительная линия 85"/>
          <p:cNvCxnSpPr>
            <a:stCxn id="28" idx="3"/>
          </p:cNvCxnSpPr>
          <p:nvPr/>
        </p:nvCxnSpPr>
        <p:spPr>
          <a:xfrm rot="16200000" flipV="1">
            <a:off x="2196593" y="4652280"/>
            <a:ext cx="438585" cy="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31" idx="3"/>
          </p:cNvCxnSpPr>
          <p:nvPr/>
        </p:nvCxnSpPr>
        <p:spPr>
          <a:xfrm rot="16200000" flipV="1">
            <a:off x="3492737" y="4652280"/>
            <a:ext cx="438585" cy="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34" idx="3"/>
          </p:cNvCxnSpPr>
          <p:nvPr/>
        </p:nvCxnSpPr>
        <p:spPr>
          <a:xfrm rot="16200000" flipV="1">
            <a:off x="4720141" y="4649011"/>
            <a:ext cx="432048" cy="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37" idx="3"/>
          </p:cNvCxnSpPr>
          <p:nvPr/>
        </p:nvCxnSpPr>
        <p:spPr>
          <a:xfrm rot="16200000" flipV="1">
            <a:off x="6016285" y="4649011"/>
            <a:ext cx="432048" cy="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Единая межрегиональная торговая сервисная система</a:t>
            </a:r>
            <a:endParaRPr lang="ru-RU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23528" y="1412776"/>
            <a:ext cx="7812360" cy="4846320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3200" dirty="0" err="1" smtClean="0"/>
              <a:t>Инновационность</a:t>
            </a:r>
            <a:r>
              <a:rPr lang="ru-RU" dirty="0" smtClean="0"/>
              <a:t>: </a:t>
            </a:r>
          </a:p>
          <a:p>
            <a:pPr marL="761238" lvl="1" indent="-514350"/>
            <a:r>
              <a:rPr lang="ru-RU" sz="2200" dirty="0" smtClean="0"/>
              <a:t>Торги не биржевыми товарами, «как на бирже»</a:t>
            </a:r>
          </a:p>
          <a:p>
            <a:pPr marL="761238" lvl="1" indent="-514350"/>
            <a:r>
              <a:rPr lang="ru-RU" sz="2200" dirty="0" smtClean="0"/>
              <a:t>Товарный учет связан технологически с расчетным</a:t>
            </a:r>
          </a:p>
          <a:p>
            <a:pPr marL="761238" lvl="1" indent="-514350"/>
            <a:r>
              <a:rPr lang="ru-RU" sz="2200" dirty="0" smtClean="0"/>
              <a:t>Правило «связывания» сделки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3200" dirty="0" smtClean="0"/>
              <a:t>  Преимущества</a:t>
            </a:r>
            <a:r>
              <a:rPr lang="ru-RU" dirty="0" smtClean="0"/>
              <a:t>:  </a:t>
            </a:r>
            <a:br>
              <a:rPr lang="ru-RU" dirty="0" smtClean="0"/>
            </a:br>
            <a:endParaRPr lang="ru-RU" dirty="0" smtClean="0"/>
          </a:p>
          <a:p>
            <a:pPr lvl="1"/>
            <a:r>
              <a:rPr lang="ru-RU" sz="2200" dirty="0" smtClean="0"/>
              <a:t>Гарантии поставки против платежа</a:t>
            </a:r>
          </a:p>
          <a:p>
            <a:pPr lvl="1"/>
            <a:r>
              <a:rPr lang="ru-RU" sz="2200" dirty="0" smtClean="0"/>
              <a:t>Моментальность сделок</a:t>
            </a:r>
          </a:p>
          <a:p>
            <a:pPr lvl="1"/>
            <a:r>
              <a:rPr lang="ru-RU" sz="2200" dirty="0" smtClean="0"/>
              <a:t>Источник инвестиций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 txBox="1">
            <a:spLocks/>
          </p:cNvSpPr>
          <p:nvPr/>
        </p:nvSpPr>
        <p:spPr>
          <a:xfrm>
            <a:off x="323528" y="1628800"/>
            <a:ext cx="8280920" cy="1435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Риски у обоих участников внебиржевой сделки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Деньги вперед – Риск покупателя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Товар вперед   – Риск поставщика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Риски усиливаются при удалении по территориям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ГАРАНТИРОВАНИЕ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683568" y="4149080"/>
            <a:ext cx="1177413" cy="12192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962800" y="5148064"/>
            <a:ext cx="1069258" cy="11049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1978968" y="3996680"/>
            <a:ext cx="1676400" cy="990600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товар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10800000">
            <a:off x="5134000" y="5224264"/>
            <a:ext cx="1600200" cy="99060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3707904" y="4653136"/>
            <a:ext cx="1143000" cy="1143000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15000" y="5547208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деньги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71600" y="5445224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Поставщик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80112" y="450912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Покупатель</a:t>
            </a:r>
            <a:endParaRPr lang="ru-RU" sz="2800" b="1" dirty="0"/>
          </a:p>
        </p:txBody>
      </p:sp>
      <p:sp>
        <p:nvSpPr>
          <p:cNvPr id="21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239000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dirty="0" smtClean="0"/>
              <a:t>ЕМЭТСС </a:t>
            </a:r>
            <a:br>
              <a:rPr lang="ru-RU" dirty="0" smtClean="0"/>
            </a:br>
            <a:r>
              <a:rPr lang="ru-RU" dirty="0" smtClean="0"/>
              <a:t>- гарантирование сделок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638944"/>
          </a:xfrm>
        </p:spPr>
        <p:txBody>
          <a:bodyPr/>
          <a:lstStyle/>
          <a:p>
            <a:r>
              <a:rPr lang="ru-RU" dirty="0" smtClean="0"/>
              <a:t>Бизнес-модель услуг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1556792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 Доступ к торгам  </a:t>
            </a:r>
          </a:p>
          <a:p>
            <a:pPr lvl="2"/>
            <a:r>
              <a:rPr lang="ru-RU" sz="3200" dirty="0" smtClean="0"/>
              <a:t>учет, расчет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 Услуги сети складов </a:t>
            </a:r>
            <a:br>
              <a:rPr lang="ru-RU" sz="3600" dirty="0" smtClean="0"/>
            </a:br>
            <a:r>
              <a:rPr lang="ru-RU" sz="3200" dirty="0" smtClean="0"/>
              <a:t>хранение, прием, выдача</a:t>
            </a:r>
            <a:br>
              <a:rPr lang="ru-RU" sz="3200" dirty="0" smtClean="0"/>
            </a:br>
            <a:endParaRPr lang="ru-RU" sz="3600" dirty="0" smtClean="0"/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 Торги </a:t>
            </a:r>
          </a:p>
          <a:p>
            <a:pPr lvl="1"/>
            <a:r>
              <a:rPr lang="ru-RU" sz="3600" dirty="0" smtClean="0"/>
              <a:t>	 </a:t>
            </a:r>
            <a:r>
              <a:rPr lang="ru-RU" sz="3200" dirty="0" smtClean="0"/>
              <a:t>% от сделок </a:t>
            </a:r>
            <a:endParaRPr lang="ru-RU" sz="3600" dirty="0" smtClean="0"/>
          </a:p>
          <a:p>
            <a:pPr lvl="1">
              <a:buFont typeface="Arial" pitchFamily="34" charset="0"/>
              <a:buChar char="•"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УСЛУГИ ЕМЭТСС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123728" y="3284984"/>
            <a:ext cx="4032448" cy="1944216"/>
            <a:chOff x="2286000" y="1016977"/>
            <a:chExt cx="2590800" cy="195482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286000" y="1600200"/>
              <a:ext cx="1295400" cy="13716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Учетная система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581400" y="1600200"/>
              <a:ext cx="1295400" cy="13716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Расчетная система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>
              <a:off x="2286000" y="1016977"/>
              <a:ext cx="2590800" cy="7620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bg1"/>
                  </a:solidFill>
                </a:rPr>
                <a:t>ЕМЭТСС</a:t>
              </a:r>
              <a:endParaRPr lang="ru-RU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27584" y="1628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Поставщик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177281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Покупатель</a:t>
            </a:r>
            <a:endParaRPr lang="ru-RU" sz="2800" b="1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1274440" y="2500536"/>
            <a:ext cx="2209800" cy="4572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Учетный счет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274440" y="2957736"/>
            <a:ext cx="2209800" cy="4572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Расчетный счет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683568" y="2204864"/>
            <a:ext cx="599256" cy="6096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 rot="10800000">
            <a:off x="4771256" y="2971800"/>
            <a:ext cx="2133600" cy="4572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 rot="10800000">
            <a:off x="4775448" y="2488704"/>
            <a:ext cx="2133600" cy="4572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Улыбающееся лицо 14"/>
          <p:cNvSpPr/>
          <p:nvPr/>
        </p:nvSpPr>
        <p:spPr>
          <a:xfrm>
            <a:off x="6876256" y="2276872"/>
            <a:ext cx="609600" cy="6096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3048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Учетный счет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256490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Расчетный счет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395536" y="4005064"/>
            <a:ext cx="1219200" cy="1346775"/>
            <a:chOff x="2286000" y="2971800"/>
            <a:chExt cx="1219200" cy="1346775"/>
          </a:xfrm>
        </p:grpSpPr>
        <p:sp>
          <p:nvSpPr>
            <p:cNvPr id="19" name="TextBox 18"/>
            <p:cNvSpPr txBox="1"/>
            <p:nvPr/>
          </p:nvSpPr>
          <p:spPr>
            <a:xfrm>
              <a:off x="2286000" y="37338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Склад 1 ЕМЭТСС </a:t>
              </a:r>
              <a:endParaRPr lang="ru-RU" sz="1600" dirty="0"/>
            </a:p>
          </p:txBody>
        </p:sp>
        <p:sp>
          <p:nvSpPr>
            <p:cNvPr id="20" name="Управляющая кнопка: домой 19">
              <a:hlinkClick r:id="" action="ppaction://hlinkshowjump?jump=firstslide" highlightClick="1"/>
            </p:cNvPr>
            <p:cNvSpPr/>
            <p:nvPr/>
          </p:nvSpPr>
          <p:spPr>
            <a:xfrm>
              <a:off x="2514600" y="2971800"/>
              <a:ext cx="762000" cy="762000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516216" y="4005064"/>
            <a:ext cx="1219200" cy="1346775"/>
            <a:chOff x="2286000" y="2971800"/>
            <a:chExt cx="1219200" cy="1346775"/>
          </a:xfrm>
        </p:grpSpPr>
        <p:sp>
          <p:nvSpPr>
            <p:cNvPr id="22" name="TextBox 21"/>
            <p:cNvSpPr txBox="1"/>
            <p:nvPr/>
          </p:nvSpPr>
          <p:spPr>
            <a:xfrm>
              <a:off x="2286000" y="37338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Склад 2 ЕМЭТСС </a:t>
              </a:r>
              <a:endParaRPr lang="ru-RU" sz="1600" dirty="0"/>
            </a:p>
          </p:txBody>
        </p:sp>
        <p:sp>
          <p:nvSpPr>
            <p:cNvPr id="23" name="Управляющая кнопка: домой 22">
              <a:hlinkClick r:id="" action="ppaction://hlinkshowjump?jump=firstslide" highlightClick="1"/>
            </p:cNvPr>
            <p:cNvSpPr/>
            <p:nvPr/>
          </p:nvSpPr>
          <p:spPr>
            <a:xfrm>
              <a:off x="2514600" y="2971800"/>
              <a:ext cx="762000" cy="762000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ПРАВИЛА ТОРГОВ -</a:t>
            </a:r>
            <a:br>
              <a:rPr lang="ru-RU" dirty="0" smtClean="0"/>
            </a:br>
            <a:r>
              <a:rPr lang="ru-RU" dirty="0" smtClean="0"/>
              <a:t>Сделки встречных депозитов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2780928"/>
            <a:ext cx="3096344" cy="8002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торг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dirty="0" smtClean="0"/>
              <a:t>Номенклатура – Цена -Срок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505200" y="3914800"/>
            <a:ext cx="1752600" cy="76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259632" y="1772816"/>
            <a:ext cx="2016224" cy="936104"/>
            <a:chOff x="838200" y="2971800"/>
            <a:chExt cx="2209800" cy="914400"/>
          </a:xfrm>
        </p:grpSpPr>
        <p:sp>
          <p:nvSpPr>
            <p:cNvPr id="7" name="Блок-схема: документ 6"/>
            <p:cNvSpPr/>
            <p:nvPr/>
          </p:nvSpPr>
          <p:spPr>
            <a:xfrm>
              <a:off x="838200" y="2971800"/>
              <a:ext cx="2209800" cy="914400"/>
            </a:xfrm>
            <a:prstGeom prst="flowChartDocumen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4400" y="3200400"/>
              <a:ext cx="2133600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Товарный</a:t>
              </a:r>
              <a:r>
                <a:rPr lang="ru-RU" dirty="0" smtClean="0"/>
                <a:t> </a:t>
              </a:r>
              <a:r>
                <a:rPr lang="ru-RU" b="1" dirty="0" smtClean="0"/>
                <a:t>депозит</a:t>
              </a:r>
              <a:endParaRPr lang="ru-RU" b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364088" y="1772816"/>
            <a:ext cx="2286000" cy="787896"/>
            <a:chOff x="5486400" y="3581400"/>
            <a:chExt cx="2438400" cy="914400"/>
          </a:xfrm>
        </p:grpSpPr>
        <p:sp>
          <p:nvSpPr>
            <p:cNvPr id="10" name="Блок-схема: документ 9"/>
            <p:cNvSpPr/>
            <p:nvPr/>
          </p:nvSpPr>
          <p:spPr>
            <a:xfrm>
              <a:off x="5486400" y="3581400"/>
              <a:ext cx="2438400" cy="914400"/>
            </a:xfrm>
            <a:prstGeom prst="flowChartDocumen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38800" y="3810000"/>
              <a:ext cx="2133600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Денежный депозит</a:t>
              </a:r>
              <a:endParaRPr lang="ru-RU" b="1" dirty="0"/>
            </a:p>
          </p:txBody>
        </p:sp>
      </p:grpSp>
      <p:sp>
        <p:nvSpPr>
          <p:cNvPr id="12" name="Блок-схема: несколько документов 11"/>
          <p:cNvSpPr/>
          <p:nvPr/>
        </p:nvSpPr>
        <p:spPr>
          <a:xfrm>
            <a:off x="3275856" y="5157192"/>
            <a:ext cx="2362200" cy="1295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СДЕЛКА</a:t>
            </a:r>
            <a:endParaRPr lang="ru-RU" sz="2000" b="1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911942" y="3762400"/>
            <a:ext cx="2212258" cy="5715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Учетный счет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911942" y="4333900"/>
            <a:ext cx="2212258" cy="5715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Расчетный счет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Улыбающееся лицо 14"/>
          <p:cNvSpPr/>
          <p:nvPr/>
        </p:nvSpPr>
        <p:spPr>
          <a:xfrm>
            <a:off x="323528" y="1988840"/>
            <a:ext cx="1177413" cy="12192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 rot="10800000">
            <a:off x="5562600" y="3762400"/>
            <a:ext cx="2150806" cy="5334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 rot="10800000">
            <a:off x="5562600" y="4295800"/>
            <a:ext cx="2150806" cy="5334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Улыбающееся лицо 17"/>
          <p:cNvSpPr/>
          <p:nvPr/>
        </p:nvSpPr>
        <p:spPr>
          <a:xfrm>
            <a:off x="7092280" y="2204864"/>
            <a:ext cx="1069258" cy="11049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3838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Учетный счет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91200" y="4372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Расчетный счет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514600" y="4067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solidFill>
                  <a:srgbClr val="00B050"/>
                </a:solidFill>
              </a:rPr>
              <a:t>Ок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46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solidFill>
                  <a:srgbClr val="00B050"/>
                </a:solidFill>
              </a:rPr>
              <a:t>Ок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43000" y="3152800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Поставщик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91200" y="31528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Потребитель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505200" y="1628800"/>
            <a:ext cx="1600200" cy="762000"/>
            <a:chOff x="2286000" y="1016977"/>
            <a:chExt cx="2590800" cy="1954823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286000" y="1600200"/>
              <a:ext cx="1295400" cy="13716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dirty="0" smtClean="0">
                  <a:solidFill>
                    <a:schemeClr val="tx1"/>
                  </a:solidFill>
                </a:rPr>
                <a:t>Учетная система</a:t>
              </a:r>
              <a:endParaRPr lang="ru-RU" sz="800" dirty="0">
                <a:solidFill>
                  <a:schemeClr val="tx1"/>
                </a:solidFill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3581400" y="1600199"/>
              <a:ext cx="1295400" cy="13716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dirty="0" smtClean="0">
                  <a:solidFill>
                    <a:schemeClr val="tx1"/>
                  </a:solidFill>
                </a:rPr>
                <a:t>Расчетная система</a:t>
              </a:r>
              <a:endParaRPr lang="ru-RU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>
              <a:off x="2286000" y="1016977"/>
              <a:ext cx="2590800" cy="7620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bg1"/>
                  </a:solidFill>
                </a:rPr>
                <a:t>ЕМЭТСС</a:t>
              </a:r>
              <a:endParaRPr lang="ru-RU" sz="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2390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учет по факту сделки</a:t>
            </a:r>
            <a:br>
              <a:rPr lang="ru-RU" dirty="0" smtClean="0"/>
            </a:br>
            <a:r>
              <a:rPr lang="ru-RU" dirty="0" smtClean="0"/>
              <a:t>РАСЧЕТ по факту приема 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1403648" y="4941168"/>
            <a:ext cx="2133600" cy="4572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Расчетный счет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843808" y="3356992"/>
            <a:ext cx="2057400" cy="10668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Доставка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825008" y="3301752"/>
            <a:ext cx="1749896" cy="1236757"/>
            <a:chOff x="5410200" y="2759397"/>
            <a:chExt cx="1749896" cy="1236757"/>
          </a:xfrm>
        </p:grpSpPr>
        <p:sp>
          <p:nvSpPr>
            <p:cNvPr id="12" name="TextBox 11"/>
            <p:cNvSpPr txBox="1"/>
            <p:nvPr/>
          </p:nvSpPr>
          <p:spPr>
            <a:xfrm>
              <a:off x="5410200" y="36576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Склад</a:t>
              </a:r>
              <a:endParaRPr lang="ru-RU" sz="1600" dirty="0"/>
            </a:p>
          </p:txBody>
        </p:sp>
        <p:grpSp>
          <p:nvGrpSpPr>
            <p:cNvPr id="13" name="Группа 51"/>
            <p:cNvGrpSpPr/>
            <p:nvPr/>
          </p:nvGrpSpPr>
          <p:grpSpPr>
            <a:xfrm>
              <a:off x="5562600" y="2759397"/>
              <a:ext cx="1597496" cy="898203"/>
              <a:chOff x="5562600" y="2759397"/>
              <a:chExt cx="1597496" cy="898203"/>
            </a:xfrm>
          </p:grpSpPr>
          <p:sp>
            <p:nvSpPr>
              <p:cNvPr id="14" name="Управляющая кнопка: домой 13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5562600" y="2895600"/>
                <a:ext cx="762000" cy="762000"/>
              </a:xfrm>
              <a:prstGeom prst="actionButtonHom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702896" y="2759397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rgbClr val="C00000"/>
                    </a:solidFill>
                  </a:rPr>
                  <a:t>ОК </a:t>
                </a:r>
                <a:endParaRPr lang="ru-RU" sz="12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16" name="Пятиугольник 15"/>
          <p:cNvSpPr/>
          <p:nvPr/>
        </p:nvSpPr>
        <p:spPr>
          <a:xfrm>
            <a:off x="1521768" y="2086000"/>
            <a:ext cx="1905000" cy="4572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Учетный счет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Улыбающееся лицо 16"/>
          <p:cNvSpPr/>
          <p:nvPr/>
        </p:nvSpPr>
        <p:spPr>
          <a:xfrm>
            <a:off x="899592" y="2276872"/>
            <a:ext cx="990600" cy="9906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79712" y="278092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Поставщик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645968" y="2086000"/>
            <a:ext cx="2209800" cy="457200"/>
            <a:chOff x="5715000" y="4114800"/>
            <a:chExt cx="1905000" cy="457200"/>
          </a:xfrm>
        </p:grpSpPr>
        <p:sp>
          <p:nvSpPr>
            <p:cNvPr id="20" name="Пятиугольник 19"/>
            <p:cNvSpPr/>
            <p:nvPr/>
          </p:nvSpPr>
          <p:spPr>
            <a:xfrm rot="10800000">
              <a:off x="5715000" y="4114800"/>
              <a:ext cx="1905000" cy="457200"/>
            </a:xfrm>
            <a:prstGeom prst="homePlat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03701" y="4158803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5">
                      <a:lumMod val="75000"/>
                    </a:schemeClr>
                  </a:solidFill>
                </a:rPr>
                <a:t>Учетный счет</a:t>
              </a:r>
              <a:endParaRPr lang="ru-R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5076056" y="2852936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Потребитель</a:t>
            </a:r>
            <a:endParaRPr lang="ru-RU" dirty="0"/>
          </a:p>
        </p:txBody>
      </p:sp>
      <p:sp>
        <p:nvSpPr>
          <p:cNvPr id="23" name="Улыбающееся лицо 22"/>
          <p:cNvSpPr/>
          <p:nvPr/>
        </p:nvSpPr>
        <p:spPr>
          <a:xfrm>
            <a:off x="6660232" y="2276872"/>
            <a:ext cx="914400" cy="9144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526432" y="6222032"/>
            <a:ext cx="42058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 Black" pitchFamily="34" charset="0"/>
              </a:rPr>
              <a:t>2-5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% Доход системы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83568" y="1628800"/>
            <a:ext cx="403411" cy="381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11560" y="3573016"/>
            <a:ext cx="403411" cy="381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55576" y="5661248"/>
            <a:ext cx="403411" cy="381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700808" y="3433192"/>
            <a:ext cx="1219200" cy="1100554"/>
            <a:chOff x="2286000" y="2971800"/>
            <a:chExt cx="1219200" cy="1100554"/>
          </a:xfrm>
        </p:grpSpPr>
        <p:sp>
          <p:nvSpPr>
            <p:cNvPr id="30" name="TextBox 29"/>
            <p:cNvSpPr txBox="1"/>
            <p:nvPr/>
          </p:nvSpPr>
          <p:spPr>
            <a:xfrm>
              <a:off x="2286000" y="37338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Склад </a:t>
              </a:r>
              <a:endParaRPr lang="ru-RU" sz="1600" dirty="0"/>
            </a:p>
          </p:txBody>
        </p:sp>
        <p:sp>
          <p:nvSpPr>
            <p:cNvPr id="31" name="Управляющая кнопка: домой 30">
              <a:hlinkClick r:id="" action="ppaction://hlinkshowjump?jump=firstslide" highlightClick="1"/>
            </p:cNvPr>
            <p:cNvSpPr/>
            <p:nvPr/>
          </p:nvSpPr>
          <p:spPr>
            <a:xfrm>
              <a:off x="2514600" y="2971800"/>
              <a:ext cx="762000" cy="762000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Выгнутая вверх стрелка 31"/>
          <p:cNvSpPr/>
          <p:nvPr/>
        </p:nvSpPr>
        <p:spPr>
          <a:xfrm>
            <a:off x="2664768" y="1552600"/>
            <a:ext cx="3276600" cy="609600"/>
          </a:xfrm>
          <a:prstGeom prst="curvedDownArrow">
            <a:avLst>
              <a:gd name="adj1" fmla="val 68998"/>
              <a:gd name="adj2" fmla="val 118459"/>
              <a:gd name="adj3" fmla="val 461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5220906" y="4959311"/>
            <a:ext cx="2285999" cy="457200"/>
            <a:chOff x="5715000" y="4572000"/>
            <a:chExt cx="1965100" cy="457200"/>
          </a:xfrm>
        </p:grpSpPr>
        <p:sp>
          <p:nvSpPr>
            <p:cNvPr id="34" name="Пятиугольник 33"/>
            <p:cNvSpPr/>
            <p:nvPr/>
          </p:nvSpPr>
          <p:spPr>
            <a:xfrm rot="10800000">
              <a:off x="5715000" y="4572000"/>
              <a:ext cx="1905000" cy="457200"/>
            </a:xfrm>
            <a:prstGeom prst="homePlat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27500" y="4616003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5">
                      <a:lumMod val="75000"/>
                    </a:schemeClr>
                  </a:solidFill>
                </a:rPr>
                <a:t>Расчетный счет</a:t>
              </a:r>
              <a:endParaRPr lang="ru-R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36" name="Выгнутая вверх стрелка 35"/>
          <p:cNvSpPr/>
          <p:nvPr/>
        </p:nvSpPr>
        <p:spPr>
          <a:xfrm rot="10800000">
            <a:off x="2394248" y="5398368"/>
            <a:ext cx="3505200" cy="533400"/>
          </a:xfrm>
          <a:prstGeom prst="curvedDownArrow">
            <a:avLst>
              <a:gd name="adj1" fmla="val 74988"/>
              <a:gd name="adj2" fmla="val 150534"/>
              <a:gd name="adj3" fmla="val 397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Улыбающееся лицо 36"/>
          <p:cNvSpPr/>
          <p:nvPr/>
        </p:nvSpPr>
        <p:spPr>
          <a:xfrm>
            <a:off x="1860848" y="5245968"/>
            <a:ext cx="762000" cy="7620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399</Words>
  <Application>Microsoft Office PowerPoint</Application>
  <PresentationFormat>Экран (4:3)</PresentationFormat>
  <Paragraphs>141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Межрегиональная электронная торговАЯ сервисная система</vt:lpstr>
      <vt:lpstr>Проблемы и задачи</vt:lpstr>
      <vt:lpstr>Единая межрегиональная торговая сервисная система</vt:lpstr>
      <vt:lpstr>Единая межрегиональная торговая сервисная система</vt:lpstr>
      <vt:lpstr>ЕМЭТСС  - гарантирование сделок</vt:lpstr>
      <vt:lpstr>Бизнес-модель услуг</vt:lpstr>
      <vt:lpstr>УСЛУГИ ЕМЭТСС</vt:lpstr>
      <vt:lpstr> ПРАВИЛА ТОРГОВ - Сделки встречных депозитов</vt:lpstr>
      <vt:lpstr>  учет по факту сделки РАСЧЕТ по факту приема </vt:lpstr>
      <vt:lpstr>Рынок потребностей</vt:lpstr>
      <vt:lpstr>Рынок</vt:lpstr>
      <vt:lpstr>Финансирование</vt:lpstr>
      <vt:lpstr>Значимость проекта</vt:lpstr>
      <vt:lpstr>Спасибо</vt:lpstr>
    </vt:vector>
  </TitlesOfParts>
  <Company>book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</dc:creator>
  <cp:lastModifiedBy>Al</cp:lastModifiedBy>
  <cp:revision>70</cp:revision>
  <dcterms:created xsi:type="dcterms:W3CDTF">2010-10-06T16:33:31Z</dcterms:created>
  <dcterms:modified xsi:type="dcterms:W3CDTF">2015-02-19T09:35:10Z</dcterms:modified>
</cp:coreProperties>
</file>